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306" r:id="rId2"/>
    <p:sldId id="309" r:id="rId3"/>
    <p:sldId id="310" r:id="rId4"/>
    <p:sldId id="311" r:id="rId5"/>
    <p:sldId id="305" r:id="rId6"/>
    <p:sldId id="325" r:id="rId7"/>
    <p:sldId id="291" r:id="rId8"/>
    <p:sldId id="292" r:id="rId9"/>
    <p:sldId id="294" r:id="rId10"/>
    <p:sldId id="293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4" r:id="rId20"/>
    <p:sldId id="314" r:id="rId21"/>
    <p:sldId id="326" r:id="rId22"/>
    <p:sldId id="312" r:id="rId23"/>
    <p:sldId id="315" r:id="rId24"/>
    <p:sldId id="316" r:id="rId25"/>
    <p:sldId id="327" r:id="rId26"/>
    <p:sldId id="313" r:id="rId27"/>
    <p:sldId id="317" r:id="rId28"/>
    <p:sldId id="318" r:id="rId29"/>
    <p:sldId id="319" r:id="rId30"/>
    <p:sldId id="320" r:id="rId31"/>
    <p:sldId id="323" r:id="rId32"/>
    <p:sldId id="322" r:id="rId33"/>
    <p:sldId id="324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irections and Examples" id="{6A1286C8-3DEE-4849-BCDE-2EE6B348BD6C}">
          <p14:sldIdLst>
            <p14:sldId id="306"/>
            <p14:sldId id="309"/>
            <p14:sldId id="310"/>
            <p14:sldId id="311"/>
            <p14:sldId id="305"/>
            <p14:sldId id="325"/>
            <p14:sldId id="291"/>
            <p14:sldId id="292"/>
            <p14:sldId id="294"/>
            <p14:sldId id="293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4"/>
            <p14:sldId id="314"/>
            <p14:sldId id="326"/>
            <p14:sldId id="312"/>
            <p14:sldId id="315"/>
            <p14:sldId id="316"/>
            <p14:sldId id="327"/>
            <p14:sldId id="313"/>
            <p14:sldId id="317"/>
            <p14:sldId id="318"/>
            <p14:sldId id="319"/>
            <p14:sldId id="320"/>
            <p14:sldId id="323"/>
            <p14:sldId id="322"/>
            <p14:sldId id="324"/>
          </p14:sldIdLst>
        </p14:section>
        <p14:section name="Other Layouts" id="{48EFC567-E277-4E29-803A-4856A4E998C9}">
          <p14:sldIdLst/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70845" autoAdjust="0"/>
  </p:normalViewPr>
  <p:slideViewPr>
    <p:cSldViewPr snapToGrid="0">
      <p:cViewPr varScale="1">
        <p:scale>
          <a:sx n="68" d="100"/>
          <a:sy n="68" d="100"/>
        </p:scale>
        <p:origin x="-696" y="-10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9A41E-143F-46ED-B414-4C223D83A023}" type="datetimeFigureOut">
              <a:rPr lang="en-US" smtClean="0"/>
              <a:t>6/24/15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2189F-35E1-4DA3-9F12-2244F84E5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46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9101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let’s first talk about angular 1 directives. Did you know,</a:t>
            </a:r>
            <a:r>
              <a:rPr lang="en-US" baseline="0" dirty="0" smtClean="0"/>
              <a:t> that there are different types of directives in Angular?</a:t>
            </a:r>
          </a:p>
          <a:p>
            <a:r>
              <a:rPr lang="en-US" baseline="0" dirty="0" smtClean="0"/>
              <a:t>Yes, there’s actually THREE types.</a:t>
            </a:r>
          </a:p>
          <a:p>
            <a:r>
              <a:rPr lang="en-US" baseline="0" dirty="0" smtClean="0"/>
              <a:t>We never really talked about this, but it’s true. When you built a directive, it was one of three types.</a:t>
            </a:r>
          </a:p>
          <a:p>
            <a:r>
              <a:rPr lang="en-US" baseline="0" dirty="0" smtClean="0"/>
              <a:t>What are those types you may ask? Well, let me tell you.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871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first type is……Components.</a:t>
            </a:r>
          </a:p>
          <a:p>
            <a:r>
              <a:rPr lang="en-US" dirty="0" smtClean="0"/>
              <a:t>No, we’re not talking about angular 2 here. This is in ng1. We have always components</a:t>
            </a:r>
            <a:r>
              <a:rPr lang="en-US" baseline="0" dirty="0" smtClean="0"/>
              <a:t> in angular 1. We just didn’t call them that.</a:t>
            </a:r>
          </a:p>
          <a:p>
            <a:r>
              <a:rPr lang="en-US" baseline="0" dirty="0" smtClean="0"/>
              <a:t>What is a component you may ask?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8710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01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Components are built all the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0390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first type is……Components.</a:t>
            </a:r>
          </a:p>
          <a:p>
            <a:r>
              <a:rPr lang="en-US" dirty="0" smtClean="0"/>
              <a:t>No, we’re not talking about angular 2 here. This is in ng1. We have always components</a:t>
            </a:r>
            <a:r>
              <a:rPr lang="en-US" baseline="0" dirty="0" smtClean="0"/>
              <a:t> in angular 1. We just didn’t call them that.</a:t>
            </a:r>
          </a:p>
          <a:p>
            <a:r>
              <a:rPr lang="en-US" baseline="0" dirty="0" smtClean="0"/>
              <a:t>What is a component you may ask?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8710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Built in decorators are the most common directive we use in angular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2499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Custom decorators are</a:t>
            </a:r>
            <a:r>
              <a:rPr lang="en-US" baseline="0" dirty="0" smtClean="0"/>
              <a:t> fairly uncommon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498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first type is……Components.</a:t>
            </a:r>
          </a:p>
          <a:p>
            <a:r>
              <a:rPr lang="en-US" dirty="0" smtClean="0"/>
              <a:t>No, we’re not talking about angular 2 here. This is in ng1. We have always components</a:t>
            </a:r>
            <a:r>
              <a:rPr lang="en-US" baseline="0" dirty="0" smtClean="0"/>
              <a:t> in angular 1. We just didn’t call them that.</a:t>
            </a:r>
          </a:p>
          <a:p>
            <a:r>
              <a:rPr lang="en-US" baseline="0" dirty="0" smtClean="0"/>
              <a:t>What is a component you may ask?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8710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</a:t>
            </a:r>
            <a:r>
              <a:rPr lang="en-US" baseline="0" dirty="0" smtClean="0"/>
              <a:t> examples are ng-if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3902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pretty much never create custom</a:t>
            </a:r>
            <a:r>
              <a:rPr lang="en-US" baseline="0" dirty="0" smtClean="0"/>
              <a:t> ones</a:t>
            </a:r>
          </a:p>
          <a:p>
            <a:r>
              <a:rPr lang="en-US" baseline="0" dirty="0" smtClean="0"/>
              <a:t>Poll, who uses them?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93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AA0EFC-B410-DF48-A3D6-5C21FCCD981E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9101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let’s first talk about angular 1 directives. Did you know,</a:t>
            </a:r>
            <a:r>
              <a:rPr lang="en-US" baseline="0" dirty="0" smtClean="0"/>
              <a:t> that there are different types of directives in Angular?</a:t>
            </a:r>
          </a:p>
          <a:p>
            <a:r>
              <a:rPr lang="en-US" baseline="0" dirty="0" smtClean="0"/>
              <a:t>Yes, there’s actually THREE types.</a:t>
            </a:r>
          </a:p>
          <a:p>
            <a:r>
              <a:rPr lang="en-US" baseline="0" dirty="0" smtClean="0"/>
              <a:t>We never really talked about this, but it’s true. When you built a directive, it was one of three types.</a:t>
            </a:r>
          </a:p>
          <a:p>
            <a:r>
              <a:rPr lang="en-US" baseline="0" dirty="0" smtClean="0"/>
              <a:t>What are those types you may ask? Well, let me tell you.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2108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pretty much never create custom</a:t>
            </a:r>
            <a:r>
              <a:rPr lang="en-US" baseline="0" dirty="0" smtClean="0"/>
              <a:t> ones</a:t>
            </a:r>
          </a:p>
          <a:p>
            <a:r>
              <a:rPr lang="en-US" baseline="0" dirty="0" smtClean="0"/>
              <a:t>Poll, who uses them?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4931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pretty much never create custom</a:t>
            </a:r>
            <a:r>
              <a:rPr lang="en-US" baseline="0" dirty="0" smtClean="0"/>
              <a:t> ones</a:t>
            </a:r>
          </a:p>
          <a:p>
            <a:r>
              <a:rPr lang="en-US" baseline="0" dirty="0" smtClean="0"/>
              <a:t>Poll, who uses them?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599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162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</a:t>
            </a:r>
            <a:r>
              <a:rPr lang="en-US" baseline="0" dirty="0" smtClean="0"/>
              <a:t> let’s talk about directives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62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Well, directives and components</a:t>
            </a:r>
          </a:p>
          <a:p>
            <a:r>
              <a:rPr lang="en-US" dirty="0" smtClean="0"/>
              <a:t>Why</a:t>
            </a:r>
            <a:r>
              <a:rPr lang="en-US" baseline="0" dirty="0" smtClean="0"/>
              <a:t> are we going to talk about directives &amp; components?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546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Because they are the building blocks of our angular apps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772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Through composition of directives we</a:t>
            </a:r>
            <a:r>
              <a:rPr lang="en-US" baseline="0" dirty="0" smtClean="0"/>
              <a:t> create our apps.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22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want to reiterate that.</a:t>
            </a:r>
          </a:p>
          <a:p>
            <a:endParaRPr lang="en-US" dirty="0" smtClean="0"/>
          </a:p>
          <a:p>
            <a:r>
              <a:rPr lang="en-US" dirty="0" smtClean="0"/>
              <a:t>Talk about how angular 1</a:t>
            </a:r>
            <a:r>
              <a:rPr lang="en-US" baseline="0" dirty="0" smtClean="0"/>
              <a:t> is really just a directive compiler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763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We’re</a:t>
            </a:r>
            <a:r>
              <a:rPr lang="en-US" baseline="0" dirty="0" smtClean="0"/>
              <a:t> all familiar with this. Angular 1, all of it, is just directives.</a:t>
            </a:r>
          </a:p>
          <a:p>
            <a:r>
              <a:rPr lang="en-US" baseline="0" dirty="0" smtClean="0"/>
              <a:t>It was a mind bending experience for me when I finally looked at angular and realized that it itself is just the same directives that I write myself.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fact all the directives in angular are built the same way we build directives</a:t>
            </a:r>
          </a:p>
          <a:p>
            <a:r>
              <a:rPr lang="en-US" baseline="0" dirty="0" smtClean="0"/>
              <a:t>&lt;&lt;Show </a:t>
            </a:r>
            <a:r>
              <a:rPr lang="en-US" baseline="0" dirty="0" err="1" smtClean="0"/>
              <a:t>ngIf</a:t>
            </a:r>
            <a:r>
              <a:rPr lang="en-US" baseline="0" dirty="0" smtClean="0"/>
              <a:t> in a code editor</a:t>
            </a:r>
          </a:p>
          <a:p>
            <a:r>
              <a:rPr lang="en-US" baseline="0" dirty="0" smtClean="0"/>
              <a:t>&lt;&lt; it’s notable because it was built by someone external first, then incorporated into </a:t>
            </a:r>
            <a:r>
              <a:rPr lang="en-US" baseline="0" smtClean="0"/>
              <a:t>Angular later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 smtClean="0"/>
              <a:t>ngIfDirective</a:t>
            </a:r>
            <a:r>
              <a:rPr lang="en-US" dirty="0" smtClean="0"/>
              <a:t> = ['$animate', function($animate) {</a:t>
            </a:r>
          </a:p>
          <a:p>
            <a:r>
              <a:rPr lang="en-US" dirty="0" smtClean="0"/>
              <a:t>  return {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multiElement</a:t>
            </a:r>
            <a:r>
              <a:rPr lang="en-US" dirty="0" smtClean="0"/>
              <a:t>: true,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transclude</a:t>
            </a:r>
            <a:r>
              <a:rPr lang="en-US" dirty="0" smtClean="0"/>
              <a:t>: 'element',</a:t>
            </a:r>
          </a:p>
          <a:p>
            <a:r>
              <a:rPr lang="en-US" dirty="0" smtClean="0"/>
              <a:t>    priority: 600,</a:t>
            </a:r>
          </a:p>
          <a:p>
            <a:r>
              <a:rPr lang="en-US" dirty="0" smtClean="0"/>
              <a:t>    terminal: true,</a:t>
            </a:r>
          </a:p>
          <a:p>
            <a:r>
              <a:rPr lang="en-US" dirty="0" smtClean="0"/>
              <a:t>    restrict: 'A',</a:t>
            </a:r>
          </a:p>
          <a:p>
            <a:r>
              <a:rPr lang="en-US" dirty="0" smtClean="0"/>
              <a:t>    $$</a:t>
            </a:r>
            <a:r>
              <a:rPr lang="en-US" dirty="0" err="1" smtClean="0"/>
              <a:t>tlb</a:t>
            </a:r>
            <a:r>
              <a:rPr lang="en-US" dirty="0" smtClean="0"/>
              <a:t>: true,</a:t>
            </a:r>
          </a:p>
          <a:p>
            <a:r>
              <a:rPr lang="en-US" dirty="0" smtClean="0"/>
              <a:t>    link: function($scope, $element, $</a:t>
            </a:r>
            <a:r>
              <a:rPr lang="en-US" dirty="0" err="1" smtClean="0"/>
              <a:t>attr</a:t>
            </a:r>
            <a:r>
              <a:rPr lang="en-US" dirty="0" smtClean="0"/>
              <a:t>, ctrl, $</a:t>
            </a:r>
            <a:r>
              <a:rPr lang="en-US" dirty="0" err="1" smtClean="0"/>
              <a:t>transclude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        </a:t>
            </a:r>
            <a:r>
              <a:rPr lang="en-US" dirty="0" err="1" smtClean="0"/>
              <a:t>var</a:t>
            </a:r>
            <a:r>
              <a:rPr lang="en-US" dirty="0" smtClean="0"/>
              <a:t> block, </a:t>
            </a:r>
            <a:r>
              <a:rPr lang="en-US" dirty="0" err="1" smtClean="0"/>
              <a:t>childScope</a:t>
            </a:r>
            <a:r>
              <a:rPr lang="en-US" dirty="0" smtClean="0"/>
              <a:t>, </a:t>
            </a:r>
            <a:r>
              <a:rPr lang="en-US" dirty="0" err="1" smtClean="0"/>
              <a:t>previousElements</a:t>
            </a:r>
            <a:r>
              <a:rPr lang="en-US" dirty="0" smtClean="0"/>
              <a:t>;</a:t>
            </a:r>
          </a:p>
          <a:p>
            <a:r>
              <a:rPr lang="en-US" dirty="0" smtClean="0"/>
              <a:t>        $</a:t>
            </a:r>
            <a:r>
              <a:rPr lang="en-US" dirty="0" err="1" smtClean="0"/>
              <a:t>scope.$watch</a:t>
            </a:r>
            <a:r>
              <a:rPr lang="en-US" dirty="0" smtClean="0"/>
              <a:t>($</a:t>
            </a:r>
            <a:r>
              <a:rPr lang="en-US" dirty="0" err="1" smtClean="0"/>
              <a:t>attr.ngIf</a:t>
            </a:r>
            <a:r>
              <a:rPr lang="en-US" dirty="0" smtClean="0"/>
              <a:t>, function </a:t>
            </a:r>
            <a:r>
              <a:rPr lang="en-US" dirty="0" err="1" smtClean="0"/>
              <a:t>ngIfWatchAction</a:t>
            </a:r>
            <a:r>
              <a:rPr lang="en-US" dirty="0" smtClean="0"/>
              <a:t>(value) {</a:t>
            </a:r>
          </a:p>
          <a:p>
            <a:endParaRPr lang="en-US" dirty="0" smtClean="0"/>
          </a:p>
          <a:p>
            <a:r>
              <a:rPr lang="en-US" dirty="0" smtClean="0"/>
              <a:t>          if (value) {</a:t>
            </a:r>
          </a:p>
          <a:p>
            <a:r>
              <a:rPr lang="en-US" dirty="0" smtClean="0"/>
              <a:t>            if (!</a:t>
            </a:r>
            <a:r>
              <a:rPr lang="en-US" dirty="0" err="1" smtClean="0"/>
              <a:t>childScope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              $</a:t>
            </a:r>
            <a:r>
              <a:rPr lang="en-US" dirty="0" err="1" smtClean="0"/>
              <a:t>transclude</a:t>
            </a:r>
            <a:r>
              <a:rPr lang="en-US" dirty="0" smtClean="0"/>
              <a:t>(function(clone, </a:t>
            </a:r>
            <a:r>
              <a:rPr lang="en-US" dirty="0" err="1" smtClean="0"/>
              <a:t>newScope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                </a:t>
            </a:r>
            <a:r>
              <a:rPr lang="en-US" dirty="0" err="1" smtClean="0"/>
              <a:t>childScope</a:t>
            </a:r>
            <a:r>
              <a:rPr lang="en-US" dirty="0" smtClean="0"/>
              <a:t> = </a:t>
            </a:r>
            <a:r>
              <a:rPr lang="en-US" dirty="0" err="1" smtClean="0"/>
              <a:t>newScope</a:t>
            </a:r>
            <a:r>
              <a:rPr lang="en-US" dirty="0" smtClean="0"/>
              <a:t>;</a:t>
            </a:r>
          </a:p>
          <a:p>
            <a:r>
              <a:rPr lang="en-US" dirty="0" smtClean="0"/>
              <a:t>                clone[</a:t>
            </a:r>
            <a:r>
              <a:rPr lang="en-US" dirty="0" err="1" smtClean="0"/>
              <a:t>clone.length</a:t>
            </a:r>
            <a:r>
              <a:rPr lang="en-US" dirty="0" smtClean="0"/>
              <a:t>++] = </a:t>
            </a:r>
            <a:r>
              <a:rPr lang="en-US" dirty="0" err="1" smtClean="0"/>
              <a:t>document.createComment</a:t>
            </a:r>
            <a:r>
              <a:rPr lang="en-US" dirty="0" smtClean="0"/>
              <a:t>(' end </a:t>
            </a:r>
            <a:r>
              <a:rPr lang="en-US" dirty="0" err="1" smtClean="0"/>
              <a:t>ngIf</a:t>
            </a:r>
            <a:r>
              <a:rPr lang="en-US" dirty="0" smtClean="0"/>
              <a:t>: ' + $</a:t>
            </a:r>
            <a:r>
              <a:rPr lang="en-US" dirty="0" err="1" smtClean="0"/>
              <a:t>attr.ngIf</a:t>
            </a:r>
            <a:r>
              <a:rPr lang="en-US" dirty="0" smtClean="0"/>
              <a:t> + ' ');</a:t>
            </a:r>
          </a:p>
          <a:p>
            <a:r>
              <a:rPr lang="en-US" dirty="0" smtClean="0"/>
              <a:t>                // Note: We only need the first/last node of the cloned nodes.</a:t>
            </a:r>
          </a:p>
          <a:p>
            <a:r>
              <a:rPr lang="en-US" dirty="0" smtClean="0"/>
              <a:t>                // However, we need to keep the reference to the </a:t>
            </a:r>
            <a:r>
              <a:rPr lang="en-US" dirty="0" err="1" smtClean="0"/>
              <a:t>jqlite</a:t>
            </a:r>
            <a:r>
              <a:rPr lang="en-US" dirty="0" smtClean="0"/>
              <a:t> wrapper as it might be changed later</a:t>
            </a:r>
          </a:p>
          <a:p>
            <a:r>
              <a:rPr lang="en-US" dirty="0" smtClean="0"/>
              <a:t>                // by a directive with </a:t>
            </a:r>
            <a:r>
              <a:rPr lang="en-US" dirty="0" err="1" smtClean="0"/>
              <a:t>templateUrl</a:t>
            </a:r>
            <a:r>
              <a:rPr lang="en-US" dirty="0" smtClean="0"/>
              <a:t> when its template arrives.</a:t>
            </a:r>
          </a:p>
          <a:p>
            <a:r>
              <a:rPr lang="en-US" dirty="0" smtClean="0"/>
              <a:t>                block = {</a:t>
            </a:r>
          </a:p>
          <a:p>
            <a:r>
              <a:rPr lang="en-US" dirty="0" smtClean="0"/>
              <a:t>                  clone: clone</a:t>
            </a:r>
          </a:p>
          <a:p>
            <a:r>
              <a:rPr lang="en-US" dirty="0" smtClean="0"/>
              <a:t>                };</a:t>
            </a:r>
          </a:p>
          <a:p>
            <a:r>
              <a:rPr lang="en-US" dirty="0" smtClean="0"/>
              <a:t>                $</a:t>
            </a:r>
            <a:r>
              <a:rPr lang="en-US" dirty="0" err="1" smtClean="0"/>
              <a:t>animate.enter</a:t>
            </a:r>
            <a:r>
              <a:rPr lang="en-US" dirty="0" smtClean="0"/>
              <a:t>(clone, $</a:t>
            </a:r>
            <a:r>
              <a:rPr lang="en-US" dirty="0" err="1" smtClean="0"/>
              <a:t>element.parent</a:t>
            </a:r>
            <a:r>
              <a:rPr lang="en-US" dirty="0" smtClean="0"/>
              <a:t>(), $element);</a:t>
            </a:r>
          </a:p>
          <a:p>
            <a:r>
              <a:rPr lang="en-US" dirty="0" smtClean="0"/>
              <a:t>              });</a:t>
            </a:r>
          </a:p>
          <a:p>
            <a:r>
              <a:rPr lang="en-US" dirty="0" smtClean="0"/>
              <a:t>            }</a:t>
            </a:r>
          </a:p>
          <a:p>
            <a:r>
              <a:rPr lang="en-US" dirty="0" smtClean="0"/>
              <a:t>          } else {</a:t>
            </a:r>
          </a:p>
          <a:p>
            <a:r>
              <a:rPr lang="en-US" dirty="0" smtClean="0"/>
              <a:t>            if (</a:t>
            </a:r>
            <a:r>
              <a:rPr lang="en-US" dirty="0" err="1" smtClean="0"/>
              <a:t>previousElements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              </a:t>
            </a:r>
            <a:r>
              <a:rPr lang="en-US" dirty="0" err="1" smtClean="0"/>
              <a:t>previousElements.remove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              </a:t>
            </a:r>
            <a:r>
              <a:rPr lang="en-US" dirty="0" err="1" smtClean="0"/>
              <a:t>previousElements</a:t>
            </a:r>
            <a:r>
              <a:rPr lang="en-US" dirty="0" smtClean="0"/>
              <a:t> = null;</a:t>
            </a:r>
          </a:p>
          <a:p>
            <a:r>
              <a:rPr lang="en-US" dirty="0" smtClean="0"/>
              <a:t>            }</a:t>
            </a:r>
          </a:p>
          <a:p>
            <a:r>
              <a:rPr lang="en-US" dirty="0" smtClean="0"/>
              <a:t>            if (</a:t>
            </a:r>
            <a:r>
              <a:rPr lang="en-US" dirty="0" err="1" smtClean="0"/>
              <a:t>childScope</a:t>
            </a:r>
            <a:r>
              <a:rPr lang="en-US" dirty="0" smtClean="0"/>
              <a:t>) {</a:t>
            </a:r>
          </a:p>
          <a:p>
            <a:r>
              <a:rPr lang="en-US" dirty="0" smtClean="0"/>
              <a:t>              </a:t>
            </a:r>
            <a:r>
              <a:rPr lang="en-US" dirty="0" err="1" smtClean="0"/>
              <a:t>childScope</a:t>
            </a:r>
            <a:r>
              <a:rPr lang="en-US" dirty="0" smtClean="0"/>
              <a:t>.$destroy();</a:t>
            </a:r>
          </a:p>
          <a:p>
            <a:r>
              <a:rPr lang="en-US" dirty="0" smtClean="0"/>
              <a:t>              </a:t>
            </a:r>
            <a:r>
              <a:rPr lang="en-US" dirty="0" err="1" smtClean="0"/>
              <a:t>childScope</a:t>
            </a:r>
            <a:r>
              <a:rPr lang="en-US" dirty="0" smtClean="0"/>
              <a:t> = null;</a:t>
            </a:r>
          </a:p>
          <a:p>
            <a:r>
              <a:rPr lang="en-US" dirty="0" smtClean="0"/>
              <a:t>            }</a:t>
            </a:r>
          </a:p>
          <a:p>
            <a:r>
              <a:rPr lang="en-US" dirty="0" smtClean="0"/>
              <a:t>            if (block) {</a:t>
            </a:r>
          </a:p>
          <a:p>
            <a:r>
              <a:rPr lang="en-US" dirty="0" smtClean="0"/>
              <a:t>              </a:t>
            </a:r>
            <a:r>
              <a:rPr lang="en-US" dirty="0" err="1" smtClean="0"/>
              <a:t>previousElements</a:t>
            </a:r>
            <a:r>
              <a:rPr lang="en-US" dirty="0" smtClean="0"/>
              <a:t> = </a:t>
            </a:r>
            <a:r>
              <a:rPr lang="en-US" dirty="0" err="1" smtClean="0"/>
              <a:t>getBlockNodes</a:t>
            </a:r>
            <a:r>
              <a:rPr lang="en-US" dirty="0" smtClean="0"/>
              <a:t>(</a:t>
            </a:r>
            <a:r>
              <a:rPr lang="en-US" dirty="0" err="1" smtClean="0"/>
              <a:t>block.clone</a:t>
            </a:r>
            <a:r>
              <a:rPr lang="en-US" dirty="0" smtClean="0"/>
              <a:t>);</a:t>
            </a:r>
          </a:p>
          <a:p>
            <a:r>
              <a:rPr lang="en-US" dirty="0" smtClean="0"/>
              <a:t>              $</a:t>
            </a:r>
            <a:r>
              <a:rPr lang="en-US" dirty="0" err="1" smtClean="0"/>
              <a:t>animate.leave</a:t>
            </a:r>
            <a:r>
              <a:rPr lang="en-US" dirty="0" smtClean="0"/>
              <a:t>(</a:t>
            </a:r>
            <a:r>
              <a:rPr lang="en-US" dirty="0" err="1" smtClean="0"/>
              <a:t>previousElements</a:t>
            </a:r>
            <a:r>
              <a:rPr lang="en-US" dirty="0" smtClean="0"/>
              <a:t>).then(function() {</a:t>
            </a:r>
          </a:p>
          <a:p>
            <a:r>
              <a:rPr lang="en-US" dirty="0" smtClean="0"/>
              <a:t>                </a:t>
            </a:r>
            <a:r>
              <a:rPr lang="en-US" dirty="0" err="1" smtClean="0"/>
              <a:t>previousElements</a:t>
            </a:r>
            <a:r>
              <a:rPr lang="en-US" dirty="0" smtClean="0"/>
              <a:t> = null;</a:t>
            </a:r>
          </a:p>
          <a:p>
            <a:r>
              <a:rPr lang="en-US" dirty="0" smtClean="0"/>
              <a:t>              });</a:t>
            </a:r>
          </a:p>
          <a:p>
            <a:r>
              <a:rPr lang="en-US" dirty="0" smtClean="0"/>
              <a:t>              block = null;</a:t>
            </a:r>
          </a:p>
          <a:p>
            <a:r>
              <a:rPr lang="en-US" dirty="0" smtClean="0"/>
              <a:t>            }</a:t>
            </a:r>
          </a:p>
          <a:p>
            <a:r>
              <a:rPr lang="en-US" dirty="0" smtClean="0"/>
              <a:t>          }</a:t>
            </a:r>
          </a:p>
          <a:p>
            <a:r>
              <a:rPr lang="en-US" dirty="0" smtClean="0"/>
              <a:t>        });</a:t>
            </a:r>
          </a:p>
          <a:p>
            <a:r>
              <a:rPr lang="en-US" dirty="0" smtClean="0"/>
              <a:t>    }</a:t>
            </a:r>
          </a:p>
          <a:p>
            <a:r>
              <a:rPr lang="en-US" dirty="0" smtClean="0"/>
              <a:t>  };</a:t>
            </a:r>
          </a:p>
          <a:p>
            <a:r>
              <a:rPr lang="en-US" dirty="0" smtClean="0"/>
              <a:t>}];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947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Orange Line"/>
          <p:cNvCxnSpPr/>
          <p:nvPr userDrawn="1"/>
        </p:nvCxnSpPr>
        <p:spPr>
          <a:xfrm>
            <a:off x="3021541" y="5835391"/>
            <a:ext cx="6167595" cy="83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ocial Textbox"/>
          <p:cNvSpPr>
            <a:spLocks noGrp="1"/>
          </p:cNvSpPr>
          <p:nvPr>
            <p:ph type="body" sz="quarter" idx="22" hasCustomPrompt="1"/>
          </p:nvPr>
        </p:nvSpPr>
        <p:spPr>
          <a:xfrm>
            <a:off x="5794039" y="5081631"/>
            <a:ext cx="5453733" cy="486239"/>
          </a:xfrm>
        </p:spPr>
        <p:txBody>
          <a:bodyPr>
            <a:normAutofit/>
          </a:bodyPr>
          <a:lstStyle>
            <a:lvl1pPr marL="0" indent="0" algn="l">
              <a:buFontTx/>
              <a:buNone/>
              <a:defRPr sz="160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Here to Add URL | Twitter | Social connections</a:t>
            </a:r>
          </a:p>
        </p:txBody>
      </p:sp>
      <p:sp>
        <p:nvSpPr>
          <p:cNvPr id="5" name="Authors Name"/>
          <p:cNvSpPr>
            <a:spLocks noGrp="1"/>
          </p:cNvSpPr>
          <p:nvPr>
            <p:ph type="body" sz="quarter" idx="21" hasCustomPrompt="1"/>
          </p:nvPr>
        </p:nvSpPr>
        <p:spPr>
          <a:xfrm>
            <a:off x="5796448" y="4563971"/>
            <a:ext cx="5453733" cy="459605"/>
          </a:xfrm>
        </p:spPr>
        <p:txBody>
          <a:bodyPr>
            <a:normAutofit/>
          </a:bodyPr>
          <a:lstStyle>
            <a:lvl1pPr marL="0" indent="0" algn="l">
              <a:buFontTx/>
              <a:buNone/>
              <a:defRPr sz="2800"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to Add Author’s Name</a:t>
            </a:r>
          </a:p>
        </p:txBody>
      </p:sp>
      <p:sp>
        <p:nvSpPr>
          <p:cNvPr id="14" name="Author 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3023821" y="3153689"/>
            <a:ext cx="2438400" cy="2438400"/>
          </a:xfrm>
        </p:spPr>
        <p:txBody>
          <a:bodyPr anchor="ctr"/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Click Icon to Add 300x300px Author Image</a:t>
            </a:r>
            <a:endParaRPr lang="en-US" dirty="0"/>
          </a:p>
        </p:txBody>
      </p:sp>
      <p:sp>
        <p:nvSpPr>
          <p:cNvPr id="12" name="Module Title 2"/>
          <p:cNvSpPr>
            <a:spLocks noGrp="1"/>
          </p:cNvSpPr>
          <p:nvPr>
            <p:ph type="body" sz="quarter" idx="11" hasCustomPrompt="1"/>
          </p:nvPr>
        </p:nvSpPr>
        <p:spPr>
          <a:xfrm>
            <a:off x="605371" y="1758185"/>
            <a:ext cx="11006667" cy="899436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32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r>
              <a:rPr lang="en-US" dirty="0" smtClean="0"/>
              <a:t>Click to Edit Module Title (Module #2+)</a:t>
            </a:r>
            <a:endParaRPr lang="en-US" dirty="0"/>
          </a:p>
        </p:txBody>
      </p:sp>
      <p:sp>
        <p:nvSpPr>
          <p:cNvPr id="20" name="Course/Module 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b" anchorCtr="0">
            <a:noAutofit/>
          </a:bodyPr>
          <a:lstStyle>
            <a:lvl1pPr>
              <a:lnSpc>
                <a:spcPct val="100000"/>
              </a:lnSpc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Edit Course Title (Module #1) or </a:t>
            </a:r>
            <a:br>
              <a:rPr lang="en-US" dirty="0" smtClean="0"/>
            </a:br>
            <a:r>
              <a:rPr lang="en-US" dirty="0" smtClean="0"/>
              <a:t>Module Title (Module #2+)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6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noFill/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35080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3784600"/>
          </a:xfrm>
          <a:solidFill>
            <a:schemeClr val="tx2"/>
          </a:solidFill>
        </p:spPr>
        <p:txBody>
          <a:bodyPr lIns="640080" tIns="365760" rIns="457200" bIns="274320" anchor="b" anchorCtr="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1135" y="4886959"/>
            <a:ext cx="10901139" cy="1327231"/>
          </a:xfrm>
        </p:spPr>
        <p:txBody>
          <a:bodyPr/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67"/>
              </a:spcAft>
              <a:buClr>
                <a:schemeClr val="accent1"/>
              </a:buClr>
              <a:buSzPct val="70000"/>
              <a:buFontTx/>
              <a:buNone/>
              <a:tabLst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9712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9628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83245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96931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1133" y="3835401"/>
            <a:ext cx="10901139" cy="984169"/>
          </a:xfrm>
        </p:spPr>
        <p:txBody>
          <a:bodyPr anchor="b"/>
          <a:lstStyle>
            <a:lvl1pPr algn="l">
              <a:defRPr lang="en-US" sz="32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Arial"/>
              </a:defRPr>
            </a:lvl1pPr>
          </a:lstStyle>
          <a:p>
            <a:r>
              <a:rPr lang="en-US" dirty="0" smtClean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7186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2720788" y="1393826"/>
            <a:ext cx="6750424" cy="4070349"/>
          </a:xfr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add a short important statement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7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22710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2800" b="0" i="0" baseline="0">
                <a:solidFill>
                  <a:schemeClr val="tx1"/>
                </a:solidFill>
                <a:latin typeface="+mn-lt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2400" b="0" i="0" kern="1200" baseline="0" dirty="0" smtClean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2710" y="187202"/>
            <a:ext cx="10968431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9" hasCustomPrompt="1"/>
          </p:nvPr>
        </p:nvSpPr>
        <p:spPr>
          <a:xfrm>
            <a:off x="6272073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2800" b="0" i="0" baseline="0">
                <a:solidFill>
                  <a:schemeClr val="tx1"/>
                </a:solidFill>
                <a:latin typeface="+mn-lt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2400" b="0" i="0" kern="1200" baseline="0" dirty="0" smtClean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219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2 Placeholder"/>
          <p:cNvSpPr>
            <a:spLocks noGrp="1"/>
          </p:cNvSpPr>
          <p:nvPr>
            <p:ph sz="quarter" idx="23" hasCustomPrompt="1"/>
          </p:nvPr>
        </p:nvSpPr>
        <p:spPr>
          <a:xfrm>
            <a:off x="6256883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body" sz="quarter" idx="18" hasCustomPrompt="1"/>
          </p:nvPr>
        </p:nvSpPr>
        <p:spPr>
          <a:xfrm>
            <a:off x="6256883" y="1768634"/>
            <a:ext cx="5317052" cy="745412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4" name="Content 1 Placeholder"/>
          <p:cNvSpPr>
            <a:spLocks noGrp="1"/>
          </p:cNvSpPr>
          <p:nvPr>
            <p:ph sz="quarter" idx="22" hasCustomPrompt="1"/>
          </p:nvPr>
        </p:nvSpPr>
        <p:spPr>
          <a:xfrm>
            <a:off x="605368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Subtitle 1"/>
          <p:cNvSpPr>
            <a:spLocks noGrp="1"/>
          </p:cNvSpPr>
          <p:nvPr>
            <p:ph type="body" sz="quarter" idx="17" hasCustomPrompt="1"/>
          </p:nvPr>
        </p:nvSpPr>
        <p:spPr>
          <a:xfrm>
            <a:off x="605368" y="1767090"/>
            <a:ext cx="5325003" cy="74695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762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Left | Gra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ray Box Background"/>
          <p:cNvSpPr/>
          <p:nvPr userDrawn="1"/>
        </p:nvSpPr>
        <p:spPr>
          <a:xfrm>
            <a:off x="7206965" y="1758184"/>
            <a:ext cx="4517459" cy="4239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38099" tIns="38100" rIns="38099" bIns="38100" anchor="ctr"/>
          <a:lstStyle/>
          <a:p>
            <a:pPr defTabSz="586116">
              <a:defRPr sz="2400"/>
            </a:pPr>
            <a:endParaRPr sz="3200">
              <a:solidFill>
                <a:srgbClr val="333333"/>
              </a:solidFill>
            </a:endParaRPr>
          </a:p>
        </p:txBody>
      </p:sp>
      <p:sp>
        <p:nvSpPr>
          <p:cNvPr id="8" name="Right Placeholder"/>
          <p:cNvSpPr>
            <a:spLocks noGrp="1"/>
          </p:cNvSpPr>
          <p:nvPr>
            <p:ph sz="quarter" idx="18" hasCustomPrompt="1"/>
          </p:nvPr>
        </p:nvSpPr>
        <p:spPr>
          <a:xfrm>
            <a:off x="7435775" y="1972233"/>
            <a:ext cx="4031781" cy="3824944"/>
          </a:xfrm>
        </p:spPr>
        <p:txBody>
          <a:bodyPr anchor="ctr">
            <a:normAutofit/>
          </a:bodyPr>
          <a:lstStyle>
            <a:lvl1pPr marL="0" indent="0" algn="ctr">
              <a:buClr>
                <a:schemeClr val="accent1"/>
              </a:buClr>
              <a:buNone/>
              <a:defRPr sz="24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>
              <a:buClr>
                <a:schemeClr val="bg1">
                  <a:lumMod val="65000"/>
                </a:schemeClr>
              </a:buClr>
              <a:defRPr sz="2800"/>
            </a:lvl2pPr>
            <a:lvl3pPr>
              <a:buClr>
                <a:schemeClr val="bg1">
                  <a:lumMod val="85000"/>
                </a:schemeClr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r>
              <a:rPr lang="en-US" dirty="0" smtClean="0"/>
              <a:t>Drag picture </a:t>
            </a:r>
            <a:br>
              <a:rPr lang="en-US" dirty="0" smtClean="0"/>
            </a:br>
            <a:r>
              <a:rPr lang="en-US" dirty="0" smtClean="0"/>
              <a:t>to placeholder </a:t>
            </a:r>
            <a:br>
              <a:rPr lang="en-US" dirty="0" smtClean="0"/>
            </a:br>
            <a:r>
              <a:rPr lang="en-US" dirty="0" smtClean="0"/>
              <a:t>or click icon to </a:t>
            </a:r>
            <a:br>
              <a:rPr lang="en-US" dirty="0" smtClean="0"/>
            </a:br>
            <a:r>
              <a:rPr lang="en-US" dirty="0" smtClean="0"/>
              <a:t>add a graphic</a:t>
            </a:r>
            <a:endParaRPr lang="en-US" dirty="0"/>
          </a:p>
        </p:txBody>
      </p:sp>
      <p:sp>
        <p:nvSpPr>
          <p:cNvPr id="21" name="Left Content Placeholder"/>
          <p:cNvSpPr>
            <a:spLocks noGrp="1"/>
          </p:cNvSpPr>
          <p:nvPr>
            <p:ph sz="quarter" idx="13" hasCustomPrompt="1"/>
          </p:nvPr>
        </p:nvSpPr>
        <p:spPr>
          <a:xfrm>
            <a:off x="603126" y="1769808"/>
            <a:ext cx="6220013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9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5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Tex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8114721" y="1758185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354986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6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05371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 baseline="0">
                <a:latin typeface="+mn-lt"/>
              </a:defRPr>
            </a:lvl1pPr>
            <a:lvl2pPr marL="297129" indent="0" algn="ctr">
              <a:buClr>
                <a:srgbClr val="FF6600"/>
              </a:buClr>
              <a:buFontTx/>
              <a:buNone/>
              <a:defRPr sz="2800"/>
            </a:lvl2pPr>
            <a:lvl3pPr marL="596289" indent="0" algn="ctr">
              <a:buClr>
                <a:srgbClr val="FF6600"/>
              </a:buClr>
              <a:buFontTx/>
              <a:buNone/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8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lue Box"/>
          <p:cNvSpPr>
            <a:spLocks noGrp="1"/>
          </p:cNvSpPr>
          <p:nvPr>
            <p:ph type="body" sz="quarter" idx="38" hasCustomPrompt="1"/>
          </p:nvPr>
        </p:nvSpPr>
        <p:spPr>
          <a:xfrm>
            <a:off x="6211120" y="4134748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Gray Box"/>
          <p:cNvSpPr>
            <a:spLocks noGrp="1"/>
          </p:cNvSpPr>
          <p:nvPr>
            <p:ph type="body" sz="quarter" idx="39" hasCustomPrompt="1"/>
          </p:nvPr>
        </p:nvSpPr>
        <p:spPr>
          <a:xfrm>
            <a:off x="2488415" y="4134748"/>
            <a:ext cx="3462528" cy="2084832"/>
          </a:xfrm>
          <a:solidFill>
            <a:schemeClr val="bg1">
              <a:lumMod val="65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1" name="Green Box"/>
          <p:cNvSpPr>
            <a:spLocks noGrp="1"/>
          </p:cNvSpPr>
          <p:nvPr>
            <p:ph type="body" sz="quarter" idx="37" hasCustomPrompt="1"/>
          </p:nvPr>
        </p:nvSpPr>
        <p:spPr>
          <a:xfrm>
            <a:off x="6211120" y="1803061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5" name="Orange Box"/>
          <p:cNvSpPr>
            <a:spLocks noGrp="1"/>
          </p:cNvSpPr>
          <p:nvPr>
            <p:ph type="body" sz="quarter" idx="36"/>
          </p:nvPr>
        </p:nvSpPr>
        <p:spPr>
          <a:xfrm>
            <a:off x="2488415" y="1803061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1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Right Box"/>
          <p:cNvSpPr>
            <a:spLocks noGrp="1"/>
          </p:cNvSpPr>
          <p:nvPr>
            <p:ph type="body" sz="quarter" idx="39" hasCustomPrompt="1"/>
          </p:nvPr>
        </p:nvSpPr>
        <p:spPr>
          <a:xfrm>
            <a:off x="8095211" y="4162972"/>
            <a:ext cx="3462528" cy="2084832"/>
          </a:xfrm>
          <a:solidFill>
            <a:schemeClr val="accent5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2" name="Middle Bottom Box"/>
          <p:cNvSpPr>
            <a:spLocks noGrp="1"/>
          </p:cNvSpPr>
          <p:nvPr>
            <p:ph type="body" sz="quarter" idx="40" hasCustomPrompt="1"/>
          </p:nvPr>
        </p:nvSpPr>
        <p:spPr>
          <a:xfrm>
            <a:off x="4360493" y="4162972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Bottom Left Box"/>
          <p:cNvSpPr>
            <a:spLocks noGrp="1"/>
          </p:cNvSpPr>
          <p:nvPr>
            <p:ph type="body" sz="quarter" idx="41" hasCustomPrompt="1"/>
          </p:nvPr>
        </p:nvSpPr>
        <p:spPr>
          <a:xfrm>
            <a:off x="625776" y="4162972"/>
            <a:ext cx="3462528" cy="2084832"/>
          </a:xfrm>
          <a:solidFill>
            <a:schemeClr val="tx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0" name="Top Right Box"/>
          <p:cNvSpPr>
            <a:spLocks noGrp="1"/>
          </p:cNvSpPr>
          <p:nvPr>
            <p:ph type="body" sz="quarter" idx="38" hasCustomPrompt="1"/>
          </p:nvPr>
        </p:nvSpPr>
        <p:spPr>
          <a:xfrm>
            <a:off x="8095211" y="1801707"/>
            <a:ext cx="3462528" cy="2084832"/>
          </a:xfrm>
          <a:solidFill>
            <a:schemeClr val="tx2">
              <a:lumMod val="60000"/>
              <a:lumOff val="40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9" name="Top Middle Box"/>
          <p:cNvSpPr>
            <a:spLocks noGrp="1"/>
          </p:cNvSpPr>
          <p:nvPr>
            <p:ph type="body" sz="quarter" idx="37" hasCustomPrompt="1"/>
          </p:nvPr>
        </p:nvSpPr>
        <p:spPr>
          <a:xfrm>
            <a:off x="4360493" y="1801707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4" name="Top Left Box"/>
          <p:cNvSpPr>
            <a:spLocks noGrp="1"/>
          </p:cNvSpPr>
          <p:nvPr>
            <p:ph type="body" sz="quarter" idx="42" hasCustomPrompt="1"/>
          </p:nvPr>
        </p:nvSpPr>
        <p:spPr>
          <a:xfrm>
            <a:off x="625776" y="1801707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77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60929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42506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240840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056611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4" name="Right 2 Placeholder"/>
          <p:cNvSpPr>
            <a:spLocks noGrp="1"/>
          </p:cNvSpPr>
          <p:nvPr>
            <p:ph sz="quarter" idx="27" hasCustomPrompt="1"/>
          </p:nvPr>
        </p:nvSpPr>
        <p:spPr>
          <a:xfrm>
            <a:off x="921444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5" name="Right 1 Placeholder"/>
          <p:cNvSpPr>
            <a:spLocks noGrp="1"/>
          </p:cNvSpPr>
          <p:nvPr>
            <p:ph sz="quarter" idx="25" hasCustomPrompt="1"/>
          </p:nvPr>
        </p:nvSpPr>
        <p:spPr>
          <a:xfrm>
            <a:off x="640308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2" name="Left 2 Placeholder"/>
          <p:cNvSpPr>
            <a:spLocks noGrp="1"/>
          </p:cNvSpPr>
          <p:nvPr>
            <p:ph sz="quarter" idx="23" hasCustomPrompt="1"/>
          </p:nvPr>
        </p:nvSpPr>
        <p:spPr>
          <a:xfrm>
            <a:off x="3594139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3" name="Left 1 Placeholder"/>
          <p:cNvSpPr>
            <a:spLocks noGrp="1"/>
          </p:cNvSpPr>
          <p:nvPr>
            <p:ph sz="quarter" idx="21" hasCustomPrompt="1"/>
          </p:nvPr>
        </p:nvSpPr>
        <p:spPr>
          <a:xfrm>
            <a:off x="785198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4064001" y="1753810"/>
            <a:ext cx="0" cy="417285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1826379"/>
            <a:ext cx="7095067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1318366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xmlns:p14="http://schemas.microsoft.com/office/powerpoint/2010/main"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4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xmlns:p14="http://schemas.microsoft.com/office/powerpoint/2010/main"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xmlns:p14="http://schemas.microsoft.com/office/powerpoint/2010/main"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xmlns:p14="http://schemas.microsoft.com/office/powerpoint/2010/main"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33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xmlns:p14="http://schemas.microsoft.com/office/powerpoint/2010/main"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xmlns:p14="http://schemas.microsoft.com/office/powerpoint/2010/main"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xmlns:p14="http://schemas.microsoft.com/office/powerpoint/2010/main"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eft | Line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2353311"/>
            <a:ext cx="7095067" cy="1998133"/>
          </a:xfrm>
        </p:spPr>
        <p:txBody>
          <a:bodyPr anchor="ctr">
            <a:normAutofit/>
          </a:bodyPr>
          <a:lstStyle>
            <a:lvl1pPr marL="0" indent="0">
              <a:buNone/>
              <a:defRPr sz="3200" b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cxnSp>
        <p:nvCxnSpPr>
          <p:cNvPr id="9" name="Green Line"/>
          <p:cNvCxnSpPr/>
          <p:nvPr userDrawn="1"/>
        </p:nvCxnSpPr>
        <p:spPr>
          <a:xfrm>
            <a:off x="4061163" y="2359797"/>
            <a:ext cx="0" cy="2008257"/>
          </a:xfrm>
          <a:prstGeom prst="line">
            <a:avLst/>
          </a:prstGeom>
          <a:ln w="22225">
            <a:solidFill>
              <a:schemeClr val="accent5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"/>
          <p:cNvSpPr>
            <a:spLocks noGrp="1"/>
          </p:cNvSpPr>
          <p:nvPr>
            <p:ph sz="quarter" idx="11" hasCustomPrompt="1"/>
          </p:nvPr>
        </p:nvSpPr>
        <p:spPr>
          <a:xfrm>
            <a:off x="1632492" y="2353311"/>
            <a:ext cx="2010969" cy="2013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</a:t>
            </a:r>
            <a:br>
              <a:rPr lang="en-US" dirty="0" smtClean="0"/>
            </a:br>
            <a:r>
              <a:rPr lang="en-US" dirty="0" smtClean="0"/>
              <a:t>a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81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lue Line"/>
          <p:cNvCxnSpPr/>
          <p:nvPr userDrawn="1"/>
        </p:nvCxnSpPr>
        <p:spPr>
          <a:xfrm>
            <a:off x="4060035" y="2354484"/>
            <a:ext cx="0" cy="2008257"/>
          </a:xfrm>
          <a:prstGeom prst="line">
            <a:avLst/>
          </a:prstGeom>
          <a:ln w="22225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"/>
          <p:cNvSpPr>
            <a:spLocks noGrp="1"/>
          </p:cNvSpPr>
          <p:nvPr>
            <p:ph type="body" sz="quarter" idx="11" hasCustomPrompt="1"/>
          </p:nvPr>
        </p:nvSpPr>
        <p:spPr>
          <a:xfrm>
            <a:off x="4354919" y="2343576"/>
            <a:ext cx="7246579" cy="2067983"/>
          </a:xfrm>
        </p:spPr>
        <p:txBody>
          <a:bodyPr anchor="ctr">
            <a:normAutofit/>
          </a:bodyPr>
          <a:lstStyle>
            <a:lvl1pPr marL="58738" indent="-58738">
              <a:spcBef>
                <a:spcPts val="160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3200" b="0" baseline="0">
                <a:latin typeface="+mn-lt"/>
                <a:cs typeface="Myriad Pro" panose="020B0503030403020204" pitchFamily="34" charset="0"/>
              </a:defRPr>
            </a:lvl1pPr>
            <a:lvl2pPr marL="58738" indent="-58738">
              <a:spcBef>
                <a:spcPts val="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2400" baseline="0">
                <a:solidFill>
                  <a:schemeClr val="accent2"/>
                </a:solidFill>
                <a:latin typeface="+mn-lt"/>
              </a:defRPr>
            </a:lvl2pPr>
            <a:lvl3pPr marL="58738" indent="-58738">
              <a:spcBef>
                <a:spcPts val="0"/>
              </a:spcBef>
              <a:buClr>
                <a:schemeClr val="bg1"/>
              </a:buClr>
              <a:buSzPct val="25000"/>
              <a:buFont typeface="Myriad Pro" panose="020B0503030403020204" pitchFamily="34" charset="0"/>
              <a:buChar char=" "/>
              <a:defRPr baseline="0">
                <a:solidFill>
                  <a:schemeClr val="tx1"/>
                </a:solidFill>
                <a:latin typeface="Myriad Pro Light" panose="020B0403030403020204" pitchFamily="34" charset="0"/>
              </a:defRPr>
            </a:lvl3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7" name="Title"/>
          <p:cNvSpPr>
            <a:spLocks noGrp="1"/>
          </p:cNvSpPr>
          <p:nvPr>
            <p:ph type="title" hasCustomPrompt="1"/>
          </p:nvPr>
        </p:nvSpPr>
        <p:spPr>
          <a:xfrm>
            <a:off x="582083" y="2360647"/>
            <a:ext cx="3171639" cy="2033843"/>
          </a:xfrm>
        </p:spPr>
        <p:txBody>
          <a:bodyPr rIns="36576" anchor="ctr">
            <a:normAutofit/>
          </a:bodyPr>
          <a:lstStyle>
            <a:lvl1pPr algn="r">
              <a:defRPr sz="400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0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Drag picture to placeholder or click icon to add a full page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07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81681" y="487266"/>
            <a:ext cx="2168031" cy="3770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86116"/>
            <a:r>
              <a:rPr lang="en-US" sz="23899" dirty="0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556392" y="1522163"/>
            <a:ext cx="9079216" cy="2987749"/>
          </a:xfrm>
        </p:spPr>
        <p:txBody>
          <a:bodyPr lIns="45720" rIns="45720">
            <a:normAutofit/>
          </a:bodyPr>
          <a:lstStyle>
            <a:lvl1pPr algn="l">
              <a:lnSpc>
                <a:spcPct val="110000"/>
              </a:lnSpc>
              <a:defRPr sz="42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>
                <a:latin typeface="Myriad Pro" panose="020B0503030403020204" pitchFamily="34" charset="0"/>
              </a:rPr>
              <a:t>Click to add quote.</a:t>
            </a:r>
            <a:endParaRPr lang="en-US" dirty="0">
              <a:latin typeface="Myriad Pro" panose="020B0503030403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56393" y="5038603"/>
            <a:ext cx="8187708" cy="771896"/>
          </a:xfrm>
        </p:spPr>
        <p:txBody>
          <a:bodyPr lIns="45720" tIns="45720" rIns="45720" bIns="45720" anchor="ctr">
            <a:normAutofit/>
          </a:bodyPr>
          <a:lstStyle>
            <a:lvl1pPr marL="457189" indent="-457189" algn="r">
              <a:buClr>
                <a:schemeClr val="accent2"/>
              </a:buClr>
              <a:buFont typeface="Myriad Pro Light" panose="020B0403030403020204" pitchFamily="34" charset="0"/>
              <a:buChar char=""/>
              <a:defRPr sz="3733">
                <a:solidFill>
                  <a:schemeClr val="accent2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sz="3200" smtClean="0">
                <a:solidFill>
                  <a:schemeClr val="accent2"/>
                </a:solidFill>
              </a:rPr>
              <a:t>Click to edit Master text styles</a:t>
            </a:r>
          </a:p>
        </p:txBody>
      </p:sp>
      <p:pic>
        <p:nvPicPr>
          <p:cNvPr id="2" name="Picture 1" descr="Quotation_L.ai"/>
          <p:cNvPicPr>
            <a:picLocks noChangeAspect="1"/>
          </p:cNvPicPr>
          <p:nvPr userDrawn="1"/>
        </p:nvPicPr>
        <p:blipFill>
          <a:blip r:embed="rId2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1" y="607485"/>
            <a:ext cx="1509460" cy="13102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941" y="4537121"/>
            <a:ext cx="1509459" cy="131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1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143896" y="1997817"/>
            <a:ext cx="7903633" cy="57841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lang="en-US" sz="3600" b="0" kern="1200" baseline="0" dirty="0">
                <a:solidFill>
                  <a:schemeClr val="accent4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 dirty="0" smtClean="0"/>
              <a:t>Word to Define – 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143895" y="2646867"/>
            <a:ext cx="7904212" cy="2175172"/>
          </a:xfrm>
        </p:spPr>
        <p:txBody>
          <a:bodyPr>
            <a:normAutofit/>
          </a:bodyPr>
          <a:lstStyle>
            <a:lvl1pPr marL="0" indent="0">
              <a:buNone/>
              <a:defRPr lang="en-US" sz="2800" kern="1200" dirty="0" smtClean="0">
                <a:solidFill>
                  <a:schemeClr val="tx1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  <a:lvl2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>
              <a:defRPr lang="en-US" sz="2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definition.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23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ottom Line"/>
          <p:cNvCxnSpPr/>
          <p:nvPr userDrawn="1"/>
        </p:nvCxnSpPr>
        <p:spPr>
          <a:xfrm>
            <a:off x="622710" y="5507951"/>
            <a:ext cx="10968431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ection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22710" y="3525521"/>
            <a:ext cx="10968431" cy="1311460"/>
          </a:xfrm>
        </p:spPr>
        <p:txBody>
          <a:bodyPr anchor="t"/>
          <a:lstStyle>
            <a:lvl1pPr marL="0" indent="0" algn="ctr">
              <a:buFontTx/>
              <a:buNone/>
              <a:defRPr sz="320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12" name="Section 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622710" y="1641764"/>
            <a:ext cx="10968431" cy="1661776"/>
          </a:xfrm>
        </p:spPr>
        <p:txBody>
          <a:bodyPr anchor="b"/>
          <a:lstStyle>
            <a:lvl1pPr marL="0" indent="0" algn="ctr">
              <a:buFontTx/>
              <a:buNone/>
              <a:defRPr sz="4400">
                <a:solidFill>
                  <a:schemeClr val="tx1"/>
                </a:solidFill>
                <a:latin typeface="+mj-lt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cxnSp>
        <p:nvCxnSpPr>
          <p:cNvPr id="14" name="Top Line"/>
          <p:cNvCxnSpPr/>
          <p:nvPr userDrawn="1"/>
        </p:nvCxnSpPr>
        <p:spPr>
          <a:xfrm>
            <a:off x="622710" y="1054484"/>
            <a:ext cx="10968431" cy="0"/>
          </a:xfrm>
          <a:prstGeom prst="line">
            <a:avLst/>
          </a:prstGeom>
          <a:ln w="635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47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"/>
          <p:cNvSpPr>
            <a:spLocks noGrp="1"/>
          </p:cNvSpPr>
          <p:nvPr>
            <p:ph sz="quarter" idx="13" hasCustomPrompt="1"/>
          </p:nvPr>
        </p:nvSpPr>
        <p:spPr>
          <a:xfrm>
            <a:off x="616858" y="1775479"/>
            <a:ext cx="10984445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sz="2400"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Wingdings" panose="05000000000000000000" pitchFamily="2" charset="2"/>
              <a:buChar char="§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26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"/>
          <p:cNvSpPr>
            <a:spLocks noGrp="1"/>
          </p:cNvSpPr>
          <p:nvPr>
            <p:ph type="title" hasCustomPrompt="1"/>
          </p:nvPr>
        </p:nvSpPr>
        <p:spPr>
          <a:xfrm>
            <a:off x="624410" y="514676"/>
            <a:ext cx="10966869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sz="quarter" idx="16" hasCustomPrompt="1"/>
          </p:nvPr>
        </p:nvSpPr>
        <p:spPr>
          <a:xfrm>
            <a:off x="609600" y="2687743"/>
            <a:ext cx="10972800" cy="332440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25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1628406"/>
            <a:ext cx="10972800" cy="862452"/>
          </a:xfrm>
        </p:spPr>
        <p:txBody>
          <a:bodyPr anchor="ctr"/>
          <a:lstStyle>
            <a:lvl1pPr marL="0" indent="0" algn="ctr">
              <a:buFontTx/>
              <a:buNone/>
              <a:defRPr sz="320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86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30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22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rrow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842" y="3865243"/>
            <a:ext cx="997260" cy="1709029"/>
          </a:xfrm>
          <a:prstGeom prst="rect">
            <a:avLst/>
          </a:prstGeom>
        </p:spPr>
      </p:pic>
      <p:sp>
        <p:nvSpPr>
          <p:cNvPr id="8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141839" y="1758184"/>
            <a:ext cx="6704236" cy="4628101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600"/>
              </a:spcBef>
              <a:buClr>
                <a:schemeClr val="bg1"/>
              </a:buClr>
              <a:buFont typeface="Wingdings" charset="2"/>
              <a:buNone/>
              <a:defRPr sz="3200" baseline="0">
                <a:solidFill>
                  <a:schemeClr val="bg1"/>
                </a:solidFill>
                <a:latin typeface="+mn-lt"/>
              </a:defRPr>
            </a:lvl1pPr>
            <a:lvl2pPr marL="586116" indent="-288987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2pPr>
            <a:lvl3pPr marL="883243" indent="-286954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3pPr>
            <a:lvl4pPr marL="1096934" indent="-213689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4pPr>
            <a:lvl5pPr marL="1396096" indent="-299165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5pPr>
          </a:lstStyle>
          <a:p>
            <a:pPr lvl="0"/>
            <a:r>
              <a:rPr lang="en-US" dirty="0" smtClean="0"/>
              <a:t>Click to edit list of demo topics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Demo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28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solidFill>
            <a:schemeClr val="bg1">
              <a:lumMod val="85000"/>
            </a:schemeClr>
          </a:solidFill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230797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theme" Target="../theme/theme1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ackmann\Downloads\PS-Watermark.png"/>
          <p:cNvPicPr>
            <a:picLocks noChangeAspect="1" noChangeArrowheads="1"/>
          </p:cNvPicPr>
          <p:nvPr userDrawn="1"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95" y="8798"/>
            <a:ext cx="12180703" cy="6851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4200" y="1243967"/>
            <a:ext cx="10989733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4201" y="187203"/>
            <a:ext cx="10989735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11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dt="0"/>
  <p:txStyles>
    <p:titleStyle>
      <a:lvl1pPr algn="ctr" defTabSz="586116" rtl="0" eaLnBrk="1" latinLnBrk="0" hangingPunct="1">
        <a:lnSpc>
          <a:spcPct val="85000"/>
        </a:lnSpc>
        <a:spcBef>
          <a:spcPct val="0"/>
        </a:spcBef>
        <a:buNone/>
        <a:defRPr sz="4400" b="0" i="0" kern="1200" cap="none" baseline="0">
          <a:solidFill>
            <a:schemeClr val="accent1"/>
          </a:solidFill>
          <a:latin typeface="+mj-lt"/>
          <a:ea typeface="+mj-ea"/>
          <a:cs typeface="Arial"/>
        </a:defRPr>
      </a:lvl1pPr>
    </p:titleStyle>
    <p:bodyStyle>
      <a:lvl1pPr marL="297129" indent="-297129" algn="l" defTabSz="586116" rtl="0" eaLnBrk="1" latinLnBrk="0" hangingPunct="1">
        <a:spcBef>
          <a:spcPts val="1025"/>
        </a:spcBef>
        <a:buClr>
          <a:schemeClr val="accent1"/>
        </a:buClr>
        <a:buSzPct val="70000"/>
        <a:buFont typeface="Wingdings" charset="2"/>
        <a:buChar char="§"/>
        <a:defRPr sz="2600" b="0" i="0" kern="1200">
          <a:solidFill>
            <a:schemeClr val="tx1"/>
          </a:solidFill>
          <a:latin typeface="+mn-lt"/>
          <a:ea typeface="+mn-ea"/>
          <a:cs typeface="Arial"/>
        </a:defRPr>
      </a:lvl1pPr>
      <a:lvl2pPr marL="586116" indent="-288987" algn="l" defTabSz="586116" rtl="0" eaLnBrk="1" latinLnBrk="0" hangingPunct="1">
        <a:spcBef>
          <a:spcPts val="679"/>
        </a:spcBef>
        <a:buClr>
          <a:schemeClr val="bg1">
            <a:lumMod val="65000"/>
          </a:schemeClr>
        </a:buClr>
        <a:buSzPct val="70000"/>
        <a:buFont typeface="Lucida Grande"/>
        <a:buChar char="-"/>
        <a:defRPr sz="2400" b="0" i="0" kern="1200">
          <a:solidFill>
            <a:schemeClr val="tx1"/>
          </a:solidFill>
          <a:latin typeface="+mn-lt"/>
          <a:ea typeface="+mn-ea"/>
          <a:cs typeface="Arial"/>
        </a:defRPr>
      </a:lvl2pPr>
      <a:lvl3pPr marL="883243" indent="-286954" algn="l" defTabSz="586116" rtl="0" eaLnBrk="1" latinLnBrk="0" hangingPunct="1">
        <a:spcBef>
          <a:spcPts val="615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2200" b="0" i="0" kern="1200">
          <a:solidFill>
            <a:schemeClr val="tx1"/>
          </a:solidFill>
          <a:latin typeface="+mn-lt"/>
          <a:ea typeface="+mn-ea"/>
          <a:cs typeface="Arial"/>
        </a:defRPr>
      </a:lvl3pPr>
      <a:lvl4pPr marL="1096934" indent="-213689" algn="l" defTabSz="586116" rtl="0" eaLnBrk="1" latinLnBrk="0" hangingPunct="1">
        <a:spcBef>
          <a:spcPts val="552"/>
        </a:spcBef>
        <a:buClr>
          <a:schemeClr val="bg1">
            <a:lumMod val="85000"/>
          </a:schemeClr>
        </a:buClr>
        <a:buSzPct val="70000"/>
        <a:buFont typeface="Wingdings" panose="05000000000000000000" pitchFamily="2" charset="2"/>
        <a:buChar char="§"/>
        <a:defRPr sz="2000" b="0" i="0" kern="1200" baseline="0">
          <a:solidFill>
            <a:schemeClr val="tx1"/>
          </a:solidFill>
          <a:latin typeface="+mn-lt"/>
          <a:ea typeface="+mn-ea"/>
          <a:cs typeface="Arial"/>
        </a:defRPr>
      </a:lvl4pPr>
      <a:lvl5pPr marL="1396096" indent="-299165" algn="l" defTabSz="586116" rtl="0" eaLnBrk="1" latinLnBrk="0" hangingPunct="1">
        <a:spcBef>
          <a:spcPts val="488"/>
        </a:spcBef>
        <a:buClr>
          <a:schemeClr val="bg1">
            <a:lumMod val="85000"/>
          </a:schemeClr>
        </a:buClr>
        <a:buSzPct val="70000"/>
        <a:buFont typeface="Myriad Pro Light" panose="020B0403030403020204" pitchFamily="34" charset="0"/>
        <a:buChar char="-"/>
        <a:tabLst/>
        <a:defRPr sz="1800" b="0" i="0" kern="1200" baseline="0">
          <a:solidFill>
            <a:schemeClr val="tx1"/>
          </a:solidFill>
          <a:latin typeface="+mn-lt"/>
          <a:ea typeface="+mn-ea"/>
          <a:cs typeface="Arial"/>
        </a:defRPr>
      </a:lvl5pPr>
      <a:lvl6pPr marL="1609784" indent="-215723" algn="l" defTabSz="586116" rtl="0" eaLnBrk="1" latinLnBrk="0" hangingPunct="1">
        <a:spcBef>
          <a:spcPts val="448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1467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6pPr>
      <a:lvl7pPr marL="380975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7pPr>
      <a:lvl8pPr marL="4395869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8pPr>
      <a:lvl9pPr marL="498198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116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232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34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463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57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695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80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92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463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362" y="413916"/>
            <a:ext cx="8059275" cy="603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926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82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 (&amp; Components)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836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 (&amp; Components)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8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518" y="1769808"/>
            <a:ext cx="1102813" cy="4230687"/>
          </a:xfrm>
        </p:spPr>
      </p:pic>
    </p:spTree>
    <p:extLst>
      <p:ext uri="{BB962C8B-B14F-4D97-AF65-F5344CB8AC3E}">
        <p14:creationId xmlns:p14="http://schemas.microsoft.com/office/powerpoint/2010/main" val="3386166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 (&amp; Components)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8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278" y="1758185"/>
            <a:ext cx="3745293" cy="4230687"/>
          </a:xfrm>
        </p:spPr>
      </p:pic>
    </p:spTree>
    <p:extLst>
      <p:ext uri="{BB962C8B-B14F-4D97-AF65-F5344CB8AC3E}">
        <p14:creationId xmlns:p14="http://schemas.microsoft.com/office/powerpoint/2010/main" val="60311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Directives are the building blocks of our 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31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Blocks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&lt;html ng-app=“app”&gt;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54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1 Directives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94941" y="1912471"/>
            <a:ext cx="2010486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600" dirty="0" smtClean="0"/>
              <a:t>3</a:t>
            </a:r>
            <a:endParaRPr lang="en-US" sz="25600" dirty="0"/>
          </a:p>
        </p:txBody>
      </p:sp>
    </p:spTree>
    <p:extLst>
      <p:ext uri="{BB962C8B-B14F-4D97-AF65-F5344CB8AC3E}">
        <p14:creationId xmlns:p14="http://schemas.microsoft.com/office/powerpoint/2010/main" val="201528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3510" y="2686948"/>
            <a:ext cx="687409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00" dirty="0" smtClean="0"/>
              <a:t>Components</a:t>
            </a:r>
            <a:endParaRPr lang="en-US" sz="9200" dirty="0"/>
          </a:p>
        </p:txBody>
      </p:sp>
    </p:spTree>
    <p:extLst>
      <p:ext uri="{BB962C8B-B14F-4D97-AF65-F5344CB8AC3E}">
        <p14:creationId xmlns:p14="http://schemas.microsoft.com/office/powerpoint/2010/main" val="147747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Element</a:t>
            </a:r>
          </a:p>
          <a:p>
            <a:r>
              <a:rPr lang="en-US" dirty="0" smtClean="0"/>
              <a:t>Has a Template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24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86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8843" y="1758184"/>
            <a:ext cx="11057908" cy="4535424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&lt;voting-button voting-data=“</a:t>
            </a:r>
            <a:r>
              <a:rPr lang="en-US" dirty="0" err="1" smtClean="0"/>
              <a:t>comment.votes</a:t>
            </a:r>
            <a:r>
              <a:rPr lang="en-US" dirty="0" smtClean="0"/>
              <a:t>”&gt;&lt;/voting-button&gt;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549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3510" y="2686948"/>
            <a:ext cx="5954675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00" dirty="0" smtClean="0"/>
              <a:t>Decorators</a:t>
            </a:r>
            <a:endParaRPr lang="en-US" sz="9200" dirty="0"/>
          </a:p>
        </p:txBody>
      </p:sp>
    </p:spTree>
    <p:extLst>
      <p:ext uri="{BB962C8B-B14F-4D97-AF65-F5344CB8AC3E}">
        <p14:creationId xmlns:p14="http://schemas.microsoft.com/office/powerpoint/2010/main" val="227438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Attribute</a:t>
            </a:r>
          </a:p>
          <a:p>
            <a:r>
              <a:rPr lang="en-US" dirty="0" smtClean="0"/>
              <a:t>No Template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Decorators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81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Decorators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&lt;div ng-click=“</a:t>
            </a:r>
            <a:r>
              <a:rPr lang="en-US" dirty="0" err="1" smtClean="0"/>
              <a:t>handlePaused</a:t>
            </a:r>
            <a:r>
              <a:rPr lang="en-US" dirty="0" smtClean="0"/>
              <a:t>()”&gt;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58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Decorators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&lt;video paused=“</a:t>
            </a:r>
            <a:r>
              <a:rPr lang="en-US" dirty="0" err="1" smtClean="0"/>
              <a:t>handlePaused</a:t>
            </a:r>
            <a:r>
              <a:rPr lang="en-US" dirty="0" smtClean="0"/>
              <a:t>()”&gt;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61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3510" y="2686948"/>
            <a:ext cx="5583580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00" dirty="0" smtClean="0"/>
              <a:t>Structural/</a:t>
            </a:r>
          </a:p>
          <a:p>
            <a:r>
              <a:rPr lang="en-US" sz="9200" dirty="0" smtClean="0"/>
              <a:t>Templates</a:t>
            </a:r>
            <a:endParaRPr lang="en-US" sz="9200" dirty="0"/>
          </a:p>
        </p:txBody>
      </p:sp>
    </p:spTree>
    <p:extLst>
      <p:ext uri="{BB962C8B-B14F-4D97-AF65-F5344CB8AC3E}">
        <p14:creationId xmlns:p14="http://schemas.microsoft.com/office/powerpoint/2010/main" val="227438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Attribute</a:t>
            </a:r>
          </a:p>
          <a:p>
            <a:r>
              <a:rPr lang="en-US" dirty="0" smtClean="0"/>
              <a:t>No Template</a:t>
            </a:r>
          </a:p>
          <a:p>
            <a:r>
              <a:rPr lang="en-US" dirty="0" err="1" smtClean="0"/>
              <a:t>Transclusion</a:t>
            </a:r>
            <a:endParaRPr lang="en-US" dirty="0" smtClean="0"/>
          </a:p>
          <a:p>
            <a:r>
              <a:rPr lang="en-US" dirty="0" smtClean="0"/>
              <a:t>Manipulates Elements in DOM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Structural/</a:t>
            </a:r>
            <a:br>
              <a:rPr lang="en-US" dirty="0" smtClean="0"/>
            </a:br>
            <a:r>
              <a:rPr lang="en-US" dirty="0" smtClean="0"/>
              <a:t>Templates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Structural/Templates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&lt;div ng-repeat=“comment in comments”&gt;</a:t>
            </a:r>
          </a:p>
          <a:p>
            <a:r>
              <a:rPr lang="en-US" dirty="0"/>
              <a:t>	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&lt;/div&gt;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211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Structural/Templates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404: Example Not Found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27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2 Directives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94941" y="1912471"/>
            <a:ext cx="1869423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43607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73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Element</a:t>
            </a:r>
          </a:p>
          <a:p>
            <a:r>
              <a:rPr lang="en-US" dirty="0" smtClean="0"/>
              <a:t>Template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33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@Component({</a:t>
            </a:r>
          </a:p>
          <a:p>
            <a:r>
              <a:rPr lang="en-US" dirty="0" smtClean="0"/>
              <a:t>	selector: ‘app’</a:t>
            </a:r>
          </a:p>
          <a:p>
            <a:r>
              <a:rPr lang="en-US" dirty="0" smtClean="0"/>
              <a:t>})</a:t>
            </a:r>
          </a:p>
          <a:p>
            <a:r>
              <a:rPr lang="en-US" dirty="0" smtClean="0"/>
              <a:t>@View({</a:t>
            </a:r>
          </a:p>
          <a:p>
            <a:r>
              <a:rPr lang="en-US" dirty="0"/>
              <a:t>	</a:t>
            </a:r>
            <a:r>
              <a:rPr lang="en-US" dirty="0" err="1" smtClean="0"/>
              <a:t>templateUrl</a:t>
            </a:r>
            <a:r>
              <a:rPr lang="en-US" dirty="0" smtClean="0"/>
              <a:t>: ‘app.html’</a:t>
            </a:r>
          </a:p>
          <a:p>
            <a:r>
              <a:rPr lang="en-US" dirty="0" smtClean="0"/>
              <a:t>})</a:t>
            </a:r>
          </a:p>
          <a:p>
            <a:r>
              <a:rPr lang="en-US" dirty="0" smtClean="0"/>
              <a:t>export class App {</a:t>
            </a:r>
          </a:p>
          <a:p>
            <a:r>
              <a:rPr lang="en-US" dirty="0"/>
              <a:t>	</a:t>
            </a:r>
            <a:r>
              <a:rPr lang="en-US" dirty="0" smtClean="0"/>
              <a:t>…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3419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Attribute</a:t>
            </a:r>
          </a:p>
          <a:p>
            <a:r>
              <a:rPr lang="en-US" dirty="0" smtClean="0"/>
              <a:t>No Template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182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@Directive({</a:t>
            </a:r>
          </a:p>
          <a:p>
            <a:r>
              <a:rPr lang="en-US" dirty="0" smtClean="0"/>
              <a:t>	selector: ‘[blue]’</a:t>
            </a:r>
          </a:p>
          <a:p>
            <a:r>
              <a:rPr lang="en-US" dirty="0" smtClean="0"/>
              <a:t>})</a:t>
            </a:r>
          </a:p>
          <a:p>
            <a:r>
              <a:rPr lang="en-US" dirty="0" smtClean="0"/>
              <a:t>export class Blue{</a:t>
            </a:r>
          </a:p>
          <a:p>
            <a:r>
              <a:rPr lang="en-US" dirty="0"/>
              <a:t>	</a:t>
            </a:r>
            <a:r>
              <a:rPr lang="en-US" dirty="0" smtClean="0"/>
              <a:t>…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5150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152400"/>
            <a:ext cx="9525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89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830" y="0"/>
            <a:ext cx="83403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04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03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josepheames</a:t>
            </a:r>
            <a:r>
              <a:rPr lang="en-US" dirty="0" smtClean="0"/>
              <a:t> | www.joeeames.me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Joe Eames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DIRECTIVES: 1+2=WIN</a:t>
            </a:r>
            <a:endParaRPr lang="en-US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7032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119" y="159843"/>
            <a:ext cx="8110847" cy="660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18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894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luralsight default theme">
  <a:themeElements>
    <a:clrScheme name="PLURALSIGHT COLORS">
      <a:dk1>
        <a:srgbClr val="58595B"/>
      </a:dk1>
      <a:lt1>
        <a:srgbClr val="FFFFFF"/>
      </a:lt1>
      <a:dk2>
        <a:srgbClr val="464547"/>
      </a:dk2>
      <a:lt2>
        <a:srgbClr val="FFFFFF"/>
      </a:lt2>
      <a:accent1>
        <a:srgbClr val="F26722"/>
      </a:accent1>
      <a:accent2>
        <a:srgbClr val="548C94"/>
      </a:accent2>
      <a:accent3>
        <a:srgbClr val="66AEBA"/>
      </a:accent3>
      <a:accent4>
        <a:srgbClr val="9CCB42"/>
      </a:accent4>
      <a:accent5>
        <a:srgbClr val="79A14C"/>
      </a:accent5>
      <a:accent6>
        <a:srgbClr val="C8531F"/>
      </a:accent6>
      <a:hlink>
        <a:srgbClr val="548C94"/>
      </a:hlink>
      <a:folHlink>
        <a:srgbClr val="548C94"/>
      </a:folHlink>
    </a:clrScheme>
    <a:fontScheme name="Pluralsigh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Pluralsight_PowerPoint_Template_2015.pptx" id="{08EE27A6-D1F8-4BF2-BDB6-68B13278DA73}" vid="{FF5B2263-AFCB-4834-8A90-3E82779AAE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Pluralsight_PowerPoint_Oct_2014</Template>
  <TotalTime>1592</TotalTime>
  <Words>1016</Words>
  <Application>Microsoft Macintosh PowerPoint</Application>
  <PresentationFormat>Custom</PresentationFormat>
  <Paragraphs>198</Paragraphs>
  <Slides>33</Slides>
  <Notes>22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Pluralsight 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DIRECTIVES: 1+2=WIN</vt:lpstr>
      <vt:lpstr>PowerPoint Presentation</vt:lpstr>
      <vt:lpstr>PowerPoint Presentation</vt:lpstr>
      <vt:lpstr>PowerPoint Presentation</vt:lpstr>
      <vt:lpstr>Directives</vt:lpstr>
      <vt:lpstr>Directives (&amp; Components)</vt:lpstr>
      <vt:lpstr>Directives (&amp; Components)</vt:lpstr>
      <vt:lpstr>Directives (&amp; Components)</vt:lpstr>
      <vt:lpstr>PowerPoint Presentation</vt:lpstr>
      <vt:lpstr>Building Blocks</vt:lpstr>
      <vt:lpstr>Angular 1 Directives</vt:lpstr>
      <vt:lpstr>Type 1</vt:lpstr>
      <vt:lpstr>Components</vt:lpstr>
      <vt:lpstr>Components</vt:lpstr>
      <vt:lpstr>Type 2</vt:lpstr>
      <vt:lpstr>Decorators</vt:lpstr>
      <vt:lpstr>Decorators</vt:lpstr>
      <vt:lpstr>Decorators</vt:lpstr>
      <vt:lpstr>Type 3</vt:lpstr>
      <vt:lpstr>Structural/ Templates</vt:lpstr>
      <vt:lpstr>Structural/Templates</vt:lpstr>
      <vt:lpstr>Structural/Templates</vt:lpstr>
      <vt:lpstr>Angular 2 Directives</vt:lpstr>
      <vt:lpstr>Components</vt:lpstr>
      <vt:lpstr>Components</vt:lpstr>
      <vt:lpstr>Directives</vt:lpstr>
      <vt:lpstr>Directives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Handle Title Slides</dc:title>
  <dc:creator>Joe Eames</dc:creator>
  <cp:lastModifiedBy>Joseph Eames</cp:lastModifiedBy>
  <cp:revision>23</cp:revision>
  <dcterms:created xsi:type="dcterms:W3CDTF">2015-06-18T20:27:53Z</dcterms:created>
  <dcterms:modified xsi:type="dcterms:W3CDTF">2015-06-24T21:41:18Z</dcterms:modified>
</cp:coreProperties>
</file>

<file path=docProps/thumbnail.jpeg>
</file>